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69" r:id="rId4"/>
    <p:sldId id="271" r:id="rId5"/>
    <p:sldId id="267" r:id="rId6"/>
    <p:sldId id="268" r:id="rId7"/>
    <p:sldId id="263" r:id="rId8"/>
    <p:sldId id="262" r:id="rId9"/>
    <p:sldId id="260" r:id="rId10"/>
    <p:sldId id="261" r:id="rId11"/>
    <p:sldId id="259" r:id="rId12"/>
    <p:sldId id="272" r:id="rId13"/>
  </p:sldIdLst>
  <p:sldSz cx="9144000" cy="5715000" type="screen16x10"/>
  <p:notesSz cx="6797675" cy="9926638"/>
  <p:defaultTextStyle>
    <a:defPPr>
      <a:defRPr lang="sv-SE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43D"/>
    <a:srgbClr val="046A3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4" autoAdjust="0"/>
    <p:restoredTop sz="94708" autoAdjust="0"/>
  </p:normalViewPr>
  <p:slideViewPr>
    <p:cSldViewPr snapToGrid="0" snapToObjects="1">
      <p:cViewPr varScale="1">
        <p:scale>
          <a:sx n="82" d="100"/>
          <a:sy n="82" d="100"/>
        </p:scale>
        <p:origin x="-102" y="-744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033A2-F57E-C040-BD30-E203A7208A2F}" type="datetimeFigureOut">
              <a:rPr lang="sv-SE" smtClean="0"/>
              <a:pPr/>
              <a:t>2015-05-08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2AC8D-6C39-A246-B7E6-33D19CFD54CE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53014461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2D23AB-C7C1-214B-BA73-03E724A86B6D}" type="datetimeFigureOut">
              <a:rPr lang="sv-SE" smtClean="0"/>
              <a:pPr/>
              <a:t>2015-05-08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744538"/>
            <a:ext cx="59563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5B4E6-05C1-D74D-8147-402C958DCE67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283630490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0" y="3158005"/>
            <a:ext cx="9144000" cy="14605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5BE5F-847F-EE40-90BD-331EB3C6C66A}" type="datetime1">
              <a:rPr lang="sv-SE" smtClean="0"/>
              <a:pPr/>
              <a:t>2015-05-08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Skisspresentation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015A-E99D-F349-8959-A1A61B3B1ED8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7" name="Bildobjekt 6" descr="Ahlford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22103" y="1929397"/>
            <a:ext cx="3105719" cy="793515"/>
          </a:xfrm>
          <a:prstGeom prst="rect">
            <a:avLst/>
          </a:prstGeom>
        </p:spPr>
      </p:pic>
      <p:sp>
        <p:nvSpPr>
          <p:cNvPr id="8" name="Rektangel 7"/>
          <p:cNvSpPr/>
          <p:nvPr userDrawn="1"/>
        </p:nvSpPr>
        <p:spPr>
          <a:xfrm>
            <a:off x="156568" y="132359"/>
            <a:ext cx="1217750" cy="44175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2899602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/>
          <p:cNvSpPr/>
          <p:nvPr userDrawn="1"/>
        </p:nvSpPr>
        <p:spPr>
          <a:xfrm>
            <a:off x="0" y="1"/>
            <a:ext cx="9143999" cy="5223098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13489" y="1261056"/>
            <a:ext cx="6124586" cy="2593663"/>
          </a:xfrm>
        </p:spPr>
        <p:txBody>
          <a:bodyPr anchor="ctr">
            <a:normAutofit/>
          </a:bodyPr>
          <a:lstStyle>
            <a:lvl1pPr marL="0" indent="0" algn="ctr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 dirty="0"/>
          </a:p>
        </p:txBody>
      </p:sp>
      <p:pic>
        <p:nvPicPr>
          <p:cNvPr id="9" name="Bildobjekt 8" descr="Ahlford_neg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9866" y="235726"/>
            <a:ext cx="1008000" cy="25754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210571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13490" y="228864"/>
            <a:ext cx="6123544" cy="110463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513490" y="1400478"/>
            <a:ext cx="6123544" cy="3742127"/>
          </a:xfrm>
        </p:spPr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0990E3-8A4C-564A-B2A6-C9681DC08787}" type="datetime1">
              <a:rPr lang="sv-SE" smtClean="0"/>
              <a:pPr/>
              <a:t>2015-05-08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Skisspresentation</a:t>
            </a:r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015A-E99D-F349-8959-A1A61B3B1ED8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3709029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0" y="639704"/>
            <a:ext cx="9144000" cy="4577738"/>
          </a:xfrm>
        </p:spPr>
        <p:txBody>
          <a:bodyPr/>
          <a:lstStyle>
            <a:lvl2pPr marL="182563" indent="0">
              <a:buNone/>
              <a:defRPr/>
            </a:lvl2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015A-E99D-F349-8959-A1A61B3B1ED8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748667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13490" y="228865"/>
            <a:ext cx="7425552" cy="1094798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513487" y="1400478"/>
            <a:ext cx="3600000" cy="3437855"/>
          </a:xfrm>
        </p:spPr>
        <p:txBody>
          <a:bodyPr/>
          <a:lstStyle>
            <a:lvl1pPr>
              <a:defRPr sz="2500"/>
            </a:lvl1pPr>
            <a:lvl2pPr>
              <a:defRPr sz="25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339042" y="1400478"/>
            <a:ext cx="3600000" cy="3437856"/>
          </a:xfrm>
        </p:spPr>
        <p:txBody>
          <a:bodyPr/>
          <a:lstStyle>
            <a:lvl1pPr>
              <a:defRPr sz="2500"/>
            </a:lvl1pPr>
            <a:lvl2pPr>
              <a:defRPr sz="25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 dirty="0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E202D-13BE-E84B-A630-C3DF2EC2E9DD}" type="datetime1">
              <a:rPr lang="sv-SE" smtClean="0"/>
              <a:pPr/>
              <a:t>2015-05-08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Skisspresentation</a:t>
            </a: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015A-E99D-F349-8959-A1A61B3B1ED8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25694955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EAEC2-EA0F-7E41-A1A8-E36275871B62}" type="datetime1">
              <a:rPr lang="sv-SE" smtClean="0"/>
              <a:pPr/>
              <a:t>2015-05-08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Skisspresentation</a:t>
            </a: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015A-E99D-F349-8959-A1A61B3B1ED8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3424153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825C28-B9D9-F540-8E37-13663EE24FE0}" type="datetime1">
              <a:rPr lang="sv-SE" smtClean="0"/>
              <a:pPr/>
              <a:t>2015-05-08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 smtClean="0"/>
              <a:t>Skisspresentation</a:t>
            </a:r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015A-E99D-F349-8959-A1A61B3B1ED8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="" xmlns:p14="http://schemas.microsoft.com/office/powerpoint/2010/main" val="1568441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513490" y="228864"/>
            <a:ext cx="6123544" cy="110463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513490" y="1333500"/>
            <a:ext cx="6123544" cy="38091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219814" y="4838335"/>
            <a:ext cx="719228" cy="3042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rgbClr val="51534A"/>
                </a:solidFill>
                <a:latin typeface="Arial"/>
                <a:cs typeface="Arial"/>
              </a:defRPr>
            </a:lvl1pPr>
          </a:lstStyle>
          <a:p>
            <a:fld id="{0BDE29DA-BD85-FB41-AB6B-121D2EAF93AF}" type="datetime1">
              <a:rPr lang="sv-SE" smtClean="0"/>
              <a:pPr/>
              <a:t>2015-05-08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13489" y="4838335"/>
            <a:ext cx="6706325" cy="30427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800">
                <a:solidFill>
                  <a:srgbClr val="51534A"/>
                </a:solidFill>
                <a:latin typeface="Arial"/>
                <a:cs typeface="Arial"/>
              </a:defRPr>
            </a:lvl1pPr>
          </a:lstStyle>
          <a:p>
            <a:r>
              <a:rPr lang="sv-SE" dirty="0" smtClean="0"/>
              <a:t>Skisspresentation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805442" y="1323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800">
                <a:solidFill>
                  <a:srgbClr val="51534A"/>
                </a:solidFill>
                <a:latin typeface="Arial"/>
                <a:cs typeface="Arial"/>
              </a:defRPr>
            </a:lvl1pPr>
          </a:lstStyle>
          <a:p>
            <a:fld id="{AB52015A-E99D-F349-8959-A1A61B3B1ED8}" type="slidenum">
              <a:rPr lang="sv-SE" smtClean="0"/>
              <a:pPr/>
              <a:t>‹#›</a:t>
            </a:fld>
            <a:endParaRPr lang="sv-SE" dirty="0"/>
          </a:p>
        </p:txBody>
      </p:sp>
      <p:pic>
        <p:nvPicPr>
          <p:cNvPr id="8" name="Bildobjekt 7" descr="Ahlford.png"/>
          <p:cNvPicPr>
            <a:picLocks noChangeAspect="1"/>
          </p:cNvPicPr>
          <p:nvPr/>
        </p:nvPicPr>
        <p:blipFill>
          <a:blip r:embed="rId9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9866" y="235180"/>
            <a:ext cx="1010134" cy="258091"/>
          </a:xfrm>
          <a:prstGeom prst="rect">
            <a:avLst/>
          </a:prstGeom>
        </p:spPr>
      </p:pic>
      <p:sp>
        <p:nvSpPr>
          <p:cNvPr id="9" name="Rektangel 8"/>
          <p:cNvSpPr/>
          <p:nvPr/>
        </p:nvSpPr>
        <p:spPr>
          <a:xfrm>
            <a:off x="0" y="5217442"/>
            <a:ext cx="9144000" cy="497558"/>
          </a:xfrm>
          <a:prstGeom prst="rect">
            <a:avLst/>
          </a:prstGeom>
          <a:solidFill>
            <a:srgbClr val="046A3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0" name="Bildobjekt 9" descr="MönsterGrön.png"/>
          <p:cNvPicPr>
            <a:picLocks noChangeAspect="1"/>
          </p:cNvPicPr>
          <p:nvPr/>
        </p:nvPicPr>
        <p:blipFill rotWithShape="1">
          <a:blip r:embed="rId10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/>
        </p:blipFill>
        <p:spPr>
          <a:xfrm>
            <a:off x="0" y="5217442"/>
            <a:ext cx="9144000" cy="49755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202035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50" r:id="rId3"/>
    <p:sldLayoutId id="2147483660" r:id="rId4"/>
    <p:sldLayoutId id="2147483652" r:id="rId5"/>
    <p:sldLayoutId id="2147483654" r:id="rId6"/>
    <p:sldLayoutId id="2147483655" r:id="rId7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3000" kern="1200" spc="0">
          <a:solidFill>
            <a:schemeClr val="accent4"/>
          </a:solidFill>
          <a:latin typeface="Arial"/>
          <a:ea typeface="+mj-ea"/>
          <a:cs typeface="Arial"/>
        </a:defRPr>
      </a:lvl1pPr>
    </p:titleStyle>
    <p:bodyStyle>
      <a:lvl1pPr marL="182563" indent="-182563" algn="l" defTabSz="457200" rtl="0" eaLnBrk="1" latinLnBrk="0" hangingPunct="1">
        <a:spcBef>
          <a:spcPts val="0"/>
        </a:spcBef>
        <a:spcAft>
          <a:spcPts val="700"/>
        </a:spcAft>
        <a:buClr>
          <a:schemeClr val="accent1"/>
        </a:buClr>
        <a:buFont typeface="Arial"/>
        <a:buChar char="•"/>
        <a:defRPr sz="2500" kern="1200" spc="0">
          <a:solidFill>
            <a:schemeClr val="tx1"/>
          </a:solidFill>
          <a:latin typeface="Arial"/>
          <a:ea typeface="+mn-ea"/>
          <a:cs typeface="Arial"/>
        </a:defRPr>
      </a:lvl1pPr>
      <a:lvl2pPr marL="442913" indent="-260350" algn="l" defTabSz="457200" rtl="0" eaLnBrk="1" latinLnBrk="0" hangingPunct="1">
        <a:spcBef>
          <a:spcPts val="0"/>
        </a:spcBef>
        <a:spcAft>
          <a:spcPts val="700"/>
        </a:spcAft>
        <a:buFont typeface="Arial"/>
        <a:buChar char="–"/>
        <a:defRPr sz="2500" kern="1200" spc="0">
          <a:solidFill>
            <a:schemeClr val="tx1"/>
          </a:solidFill>
          <a:latin typeface="Arial"/>
          <a:ea typeface="+mn-ea"/>
          <a:cs typeface="Arial"/>
        </a:defRPr>
      </a:lvl2pPr>
      <a:lvl3pPr marL="712788" indent="-269875" algn="l" defTabSz="457200" rtl="0" eaLnBrk="1" latinLnBrk="0" hangingPunct="1">
        <a:spcBef>
          <a:spcPts val="0"/>
        </a:spcBef>
        <a:spcAft>
          <a:spcPts val="700"/>
        </a:spcAft>
        <a:buFont typeface="Arial"/>
        <a:buChar char="•"/>
        <a:defRPr sz="2000" kern="1200" spc="0">
          <a:solidFill>
            <a:schemeClr val="accent4"/>
          </a:solidFill>
          <a:latin typeface="Arial"/>
          <a:ea typeface="+mn-ea"/>
          <a:cs typeface="Arial"/>
        </a:defRPr>
      </a:lvl3pPr>
      <a:lvl4pPr marL="982663" indent="-269875" algn="l" defTabSz="457200" rtl="0" eaLnBrk="1" latinLnBrk="0" hangingPunct="1">
        <a:spcBef>
          <a:spcPts val="0"/>
        </a:spcBef>
        <a:spcAft>
          <a:spcPts val="700"/>
        </a:spcAft>
        <a:buFont typeface="Arial"/>
        <a:buChar char="–"/>
        <a:defRPr sz="2000" kern="1200" spc="0">
          <a:solidFill>
            <a:schemeClr val="accent4"/>
          </a:solidFill>
          <a:latin typeface="Arial"/>
          <a:ea typeface="+mn-ea"/>
          <a:cs typeface="Arial"/>
        </a:defRPr>
      </a:lvl4pPr>
      <a:lvl5pPr marL="1165225" indent="-182563" algn="l" defTabSz="457200" rtl="0" eaLnBrk="1" latinLnBrk="0" hangingPunct="1">
        <a:spcBef>
          <a:spcPts val="0"/>
        </a:spcBef>
        <a:spcAft>
          <a:spcPts val="700"/>
        </a:spcAft>
        <a:buFont typeface="Arial"/>
        <a:buChar char="»"/>
        <a:defRPr sz="2000" kern="1200" spc="0">
          <a:solidFill>
            <a:schemeClr val="accent4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rubrik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Om Ideella föreningar &amp; ekonomiska föreningar</a:t>
            </a:r>
            <a:endParaRPr lang="sv-SE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13490" y="228864"/>
            <a:ext cx="7036150" cy="1104635"/>
          </a:xfrm>
        </p:spPr>
        <p:txBody>
          <a:bodyPr>
            <a:normAutofit/>
          </a:bodyPr>
          <a:lstStyle/>
          <a:p>
            <a:r>
              <a:rPr lang="sv-SE" dirty="0" smtClean="0">
                <a:solidFill>
                  <a:schemeClr val="tx1"/>
                </a:solidFill>
              </a:rPr>
              <a:t>Planering och försäljning av fastigheter </a:t>
            </a:r>
            <a:r>
              <a:rPr lang="sv-SE" dirty="0" smtClean="0">
                <a:solidFill>
                  <a:schemeClr val="tx1"/>
                </a:solidFill>
              </a:rPr>
              <a:t>i Gustavsviks </a:t>
            </a:r>
            <a:r>
              <a:rPr lang="sv-SE" dirty="0" smtClean="0">
                <a:solidFill>
                  <a:schemeClr val="tx1"/>
                </a:solidFill>
              </a:rPr>
              <a:t>fastighetsägarförening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1513490" y="1620456"/>
            <a:ext cx="6878156" cy="3522149"/>
          </a:xfrm>
        </p:spPr>
        <p:txBody>
          <a:bodyPr>
            <a:normAutofit fontScale="85000" lnSpcReduction="20000"/>
          </a:bodyPr>
          <a:lstStyle/>
          <a:p>
            <a:pPr marL="457200" indent="-457200"/>
            <a:r>
              <a:rPr lang="sv-SE" dirty="0" smtClean="0"/>
              <a:t>En försäljning av fastigheter i syfte att inbringa medel till föreningen är ekonomisk verksamhet.</a:t>
            </a:r>
          </a:p>
          <a:p>
            <a:pPr marL="457200" indent="-457200"/>
            <a:r>
              <a:rPr lang="sv-SE" dirty="0" smtClean="0"/>
              <a:t>En </a:t>
            </a:r>
            <a:r>
              <a:rPr lang="sv-SE" dirty="0" smtClean="0"/>
              <a:t>utdelning av medel är ett främjande av Gustavsviks medlemmars ekonomiska intresse.</a:t>
            </a:r>
          </a:p>
          <a:p>
            <a:pPr marL="457200" indent="-457200">
              <a:buNone/>
            </a:pPr>
            <a:endParaRPr lang="sv-SE" dirty="0" smtClean="0"/>
          </a:p>
          <a:p>
            <a:pPr marL="457200" indent="-9525">
              <a:buNone/>
            </a:pPr>
            <a:r>
              <a:rPr lang="sv-SE" u="sng" dirty="0" smtClean="0"/>
              <a:t>Ekonomisk verksamhet</a:t>
            </a:r>
            <a:r>
              <a:rPr lang="sv-SE" dirty="0" smtClean="0"/>
              <a:t> i syfte att främja medlemmarnas </a:t>
            </a:r>
            <a:r>
              <a:rPr lang="sv-SE" u="sng" dirty="0" smtClean="0"/>
              <a:t>ekonomiska intresse</a:t>
            </a:r>
            <a:r>
              <a:rPr lang="sv-SE" dirty="0" smtClean="0"/>
              <a:t> utgör ett avsteg från ideella föreningars normala ändamål.</a:t>
            </a:r>
          </a:p>
          <a:p>
            <a:pPr marL="457200" indent="-9525">
              <a:buNone/>
            </a:pPr>
            <a:endParaRPr lang="sv-SE" dirty="0" smtClean="0"/>
          </a:p>
          <a:p>
            <a:pPr marL="457200" indent="-9525">
              <a:buNone/>
            </a:pPr>
            <a:r>
              <a:rPr lang="sv-SE" dirty="0" smtClean="0"/>
              <a:t>Föreningen riskerar att </a:t>
            </a:r>
            <a:r>
              <a:rPr lang="sv-SE" dirty="0" smtClean="0"/>
              <a:t>betraktas </a:t>
            </a:r>
            <a:r>
              <a:rPr lang="sv-SE" dirty="0" smtClean="0"/>
              <a:t>som en </a:t>
            </a:r>
            <a:r>
              <a:rPr lang="sv-SE" b="1" dirty="0" smtClean="0"/>
              <a:t>oregistrerad ekonomisk förening</a:t>
            </a:r>
            <a:r>
              <a:rPr lang="sv-SE" dirty="0" smtClean="0"/>
              <a:t>.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015A-E99D-F349-8959-A1A61B3B1ED8}" type="slidenum">
              <a:rPr lang="sv-SE" smtClean="0"/>
              <a:pPr/>
              <a:t>10</a:t>
            </a:fld>
            <a:endParaRPr lang="sv-SE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13490" y="228864"/>
            <a:ext cx="7425552" cy="1104635"/>
          </a:xfrm>
        </p:spPr>
        <p:txBody>
          <a:bodyPr>
            <a:noAutofit/>
          </a:bodyPr>
          <a:lstStyle/>
          <a:p>
            <a:r>
              <a:rPr lang="sv-SE" sz="2700" dirty="0" smtClean="0">
                <a:solidFill>
                  <a:schemeClr val="tx1"/>
                </a:solidFill>
              </a:rPr>
              <a:t>Verkan av </a:t>
            </a:r>
            <a:r>
              <a:rPr lang="sv-SE" sz="2700" dirty="0" smtClean="0">
                <a:solidFill>
                  <a:schemeClr val="tx1"/>
                </a:solidFill>
              </a:rPr>
              <a:t>planering och försäljning av fastigheter </a:t>
            </a:r>
            <a:r>
              <a:rPr lang="sv-SE" sz="2700" dirty="0" smtClean="0">
                <a:solidFill>
                  <a:schemeClr val="tx1"/>
                </a:solidFill>
              </a:rPr>
              <a:t>i Gustavsviks fastighetsägarförening</a:t>
            </a:r>
            <a:endParaRPr lang="sv-SE" sz="2700" dirty="0">
              <a:solidFill>
                <a:schemeClr val="tx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 smtClean="0"/>
              <a:t>Riskerar att betraktas som en oregistrerad </a:t>
            </a:r>
            <a:r>
              <a:rPr lang="sv-SE" dirty="0" smtClean="0"/>
              <a:t>ekonomisk förening vilket får följande konsekvenser:</a:t>
            </a:r>
          </a:p>
          <a:p>
            <a:pPr lvl="1"/>
            <a:r>
              <a:rPr lang="sv-SE" dirty="0" smtClean="0"/>
              <a:t>Betraktas inte som en juridisk person.</a:t>
            </a:r>
          </a:p>
          <a:p>
            <a:pPr lvl="1"/>
            <a:r>
              <a:rPr lang="sv-SE" dirty="0" smtClean="0"/>
              <a:t>Saknar rättskapacitet, kan inte ikläda sig rättigheter eller skyldigheter t.ex. ingå avtal eller äga tillgångar.</a:t>
            </a:r>
          </a:p>
          <a:p>
            <a:pPr lvl="1"/>
            <a:r>
              <a:rPr lang="sv-SE" dirty="0" smtClean="0"/>
              <a:t>Föreningens tillgångar kan komma att betraktas som medlemmarnas vilket kan få svåröverskådliga skattemässiga effekter.</a:t>
            </a:r>
          </a:p>
          <a:p>
            <a:pPr lvl="1"/>
            <a:r>
              <a:rPr lang="sv-SE" dirty="0" smtClean="0"/>
              <a:t>Medlemmarna riskerar att ikläda sig föreningens skyldigheter, t.ex. personligt betalningsansvar för skatteskulder och föreningens åtaganden.</a:t>
            </a:r>
          </a:p>
          <a:p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015A-E99D-F349-8959-A1A61B3B1ED8}" type="slidenum">
              <a:rPr lang="sv-SE" smtClean="0"/>
              <a:pPr/>
              <a:t>11</a:t>
            </a:fld>
            <a:endParaRPr lang="sv-SE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513489" y="228864"/>
            <a:ext cx="6970753" cy="1104635"/>
          </a:xfrm>
        </p:spPr>
        <p:txBody>
          <a:bodyPr>
            <a:noAutofit/>
          </a:bodyPr>
          <a:lstStyle/>
          <a:p>
            <a:r>
              <a:rPr lang="sv-SE" sz="2700" dirty="0" smtClean="0">
                <a:solidFill>
                  <a:schemeClr val="tx1"/>
                </a:solidFill>
              </a:rPr>
              <a:t>Försäljning av fastigheter och utdelning </a:t>
            </a:r>
            <a:r>
              <a:rPr lang="sv-SE" sz="2700" dirty="0" smtClean="0">
                <a:solidFill>
                  <a:schemeClr val="tx1"/>
                </a:solidFill>
              </a:rPr>
              <a:t>i en ekonomisk </a:t>
            </a:r>
            <a:r>
              <a:rPr lang="sv-SE" sz="2700" dirty="0" smtClean="0">
                <a:solidFill>
                  <a:schemeClr val="tx1"/>
                </a:solidFill>
              </a:rPr>
              <a:t>förening</a:t>
            </a:r>
            <a:endParaRPr lang="sv-SE" sz="2700" dirty="0">
              <a:solidFill>
                <a:schemeClr val="tx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 smtClean="0"/>
              <a:t>Försäljning av fastigheter är i enlighet med föreningens syfte och ändamål</a:t>
            </a:r>
          </a:p>
          <a:p>
            <a:r>
              <a:rPr lang="sv-SE" dirty="0" smtClean="0"/>
              <a:t>Tillåtet med utdelning </a:t>
            </a:r>
            <a:r>
              <a:rPr lang="sv-SE" dirty="0" smtClean="0"/>
              <a:t>om överskott finns.</a:t>
            </a:r>
          </a:p>
          <a:p>
            <a:r>
              <a:rPr lang="sv-SE" dirty="0" smtClean="0"/>
              <a:t>Utdelning kan vara avdragsgill </a:t>
            </a:r>
            <a:r>
              <a:rPr lang="sv-SE" dirty="0" smtClean="0"/>
              <a:t>i föreningen om föreningen bedrivs i kooperativ karaktär, dvs. tillåter nya medlemmar som uppfyller stadgarnas krav på </a:t>
            </a:r>
            <a:r>
              <a:rPr lang="sv-SE" dirty="0" smtClean="0"/>
              <a:t>medlemskap, och utdelning görs i förhållande till medlems insatskapital (insatsutdelning).</a:t>
            </a:r>
            <a:endParaRPr lang="sv-SE" dirty="0" smtClean="0"/>
          </a:p>
          <a:p>
            <a:r>
              <a:rPr lang="sv-SE" dirty="0" smtClean="0"/>
              <a:t>Riskerar ej att föreningen omdefinieras som oregistrerad ekonomisk förening.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015A-E99D-F349-8959-A1A61B3B1ED8}" type="slidenum">
              <a:rPr lang="sv-SE" smtClean="0"/>
              <a:pPr/>
              <a:t>12</a:t>
            </a:fld>
            <a:endParaRPr lang="sv-SE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99595" y="228865"/>
            <a:ext cx="7425552" cy="1094798"/>
          </a:xfrm>
        </p:spPr>
        <p:txBody>
          <a:bodyPr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En snabb överblick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925975" y="1400478"/>
            <a:ext cx="4187512" cy="3703957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sv-SE" dirty="0" smtClean="0"/>
              <a:t>Ideell förening</a:t>
            </a:r>
          </a:p>
          <a:p>
            <a:pPr marL="342900" indent="-342900">
              <a:buAutoNum type="arabicPeriod"/>
            </a:pPr>
            <a:r>
              <a:rPr lang="sv-SE" sz="1600" dirty="0" smtClean="0"/>
              <a:t>Ska bedriva ideell verksamhet eller verka för ett ideellt ändamål</a:t>
            </a:r>
            <a:r>
              <a:rPr lang="sv-SE" sz="1600" dirty="0" smtClean="0"/>
              <a:t>. En ideell förening som bedriver ekonomisk verksamhet kan bli en oregistrerad ekonomisk förening som saknar rättskapacitet.</a:t>
            </a:r>
            <a:endParaRPr lang="sv-SE" sz="1600" dirty="0" smtClean="0"/>
          </a:p>
          <a:p>
            <a:pPr marL="342900" indent="-342900">
              <a:buAutoNum type="arabicPeriod"/>
            </a:pPr>
            <a:r>
              <a:rPr lang="sv-SE" sz="1600" dirty="0" smtClean="0"/>
              <a:t>Vinstutdelning till medlemmarna är främmande.</a:t>
            </a:r>
          </a:p>
          <a:p>
            <a:pPr marL="342900" indent="-342900">
              <a:buAutoNum type="arabicPeriod"/>
            </a:pPr>
            <a:r>
              <a:rPr lang="sv-SE" sz="1600" dirty="0" smtClean="0"/>
              <a:t>Ideella föreningar måste inte registreras.</a:t>
            </a:r>
          </a:p>
          <a:p>
            <a:pPr marL="342900" indent="-342900">
              <a:buAutoNum type="arabicPeriod"/>
            </a:pPr>
            <a:r>
              <a:rPr lang="sv-SE" sz="1600" dirty="0" smtClean="0"/>
              <a:t>Reglerna om ideella föreningar är inte lagstadgade utan reglerade genom domstolsavgöranden, oskrivna rättsprinciper och litteratur. </a:t>
            </a:r>
          </a:p>
          <a:p>
            <a:pPr>
              <a:buNone/>
            </a:pPr>
            <a:endParaRPr lang="sv-SE" sz="1500" dirty="0" smtClean="0"/>
          </a:p>
          <a:p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sv-SE" dirty="0" smtClean="0"/>
              <a:t>Ekonomisk förening</a:t>
            </a:r>
          </a:p>
          <a:p>
            <a:pPr marL="342900" indent="-342900">
              <a:buAutoNum type="arabicPeriod"/>
            </a:pPr>
            <a:r>
              <a:rPr lang="sv-SE" sz="1600" dirty="0" smtClean="0"/>
              <a:t>Ska bedriva ekonomisk verksamhet till ändamål att främja medlemmarnas ekonomiska intressen.</a:t>
            </a:r>
          </a:p>
          <a:p>
            <a:pPr marL="342900" indent="-342900">
              <a:buAutoNum type="arabicPeriod"/>
            </a:pPr>
            <a:r>
              <a:rPr lang="sv-SE" sz="1600" dirty="0" smtClean="0"/>
              <a:t>Vinstutdelning och återbäring till medlemmarna tillåts och förutsätts. </a:t>
            </a:r>
          </a:p>
          <a:p>
            <a:pPr marL="342900" indent="-342900">
              <a:buAutoNum type="arabicPeriod"/>
            </a:pPr>
            <a:r>
              <a:rPr lang="sv-SE" sz="1600" dirty="0" smtClean="0"/>
              <a:t>En ekonomisk förening måste registreras</a:t>
            </a:r>
            <a:r>
              <a:rPr lang="sv-SE" sz="1500" dirty="0" smtClean="0"/>
              <a:t>.</a:t>
            </a:r>
          </a:p>
          <a:p>
            <a:pPr marL="342900" indent="-342900">
              <a:buAutoNum type="arabicPeriod"/>
            </a:pPr>
            <a:r>
              <a:rPr lang="sv-SE" sz="1600" dirty="0" smtClean="0"/>
              <a:t>Ekonomiska föreningar regleras särskilt i lagen om ekonomiska föreningar.</a:t>
            </a:r>
          </a:p>
          <a:p>
            <a:pPr>
              <a:buNone/>
            </a:pP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015A-E99D-F349-8959-A1A61B3B1ED8}" type="slidenum">
              <a:rPr lang="sv-SE" smtClean="0"/>
              <a:pPr/>
              <a:t>2</a:t>
            </a:fld>
            <a:endParaRPr lang="sv-SE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Formella krav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v-SE" dirty="0" smtClean="0"/>
              <a:t>Ideell förening</a:t>
            </a:r>
            <a:endParaRPr lang="sv-SE" sz="1500" dirty="0" smtClean="0"/>
          </a:p>
          <a:p>
            <a:pPr marL="342900" indent="-342900">
              <a:buFont typeface="+mj-lt"/>
              <a:buAutoNum type="arabicPeriod"/>
            </a:pPr>
            <a:r>
              <a:rPr lang="sv-SE" sz="1500" dirty="0" smtClean="0"/>
              <a:t>Stadgar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500" dirty="0" smtClean="0"/>
              <a:t>Ändamål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500" dirty="0" smtClean="0"/>
              <a:t>Krav på revisor endast vid bokföringsskyldighet eller ett medlemsantal överstigande 50 personer.</a:t>
            </a:r>
          </a:p>
          <a:p>
            <a:pPr marL="0" indent="0">
              <a:buNone/>
            </a:pPr>
            <a:endParaRPr lang="sv-SE" sz="1500" dirty="0" smtClean="0"/>
          </a:p>
          <a:p>
            <a:pPr marL="0" indent="0">
              <a:buNone/>
            </a:pPr>
            <a:endParaRPr lang="sv-SE" sz="1500" dirty="0" smtClean="0"/>
          </a:p>
          <a:p>
            <a:pPr>
              <a:buNone/>
            </a:pP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v-SE" dirty="0" smtClean="0"/>
              <a:t>Ekonomisk förening</a:t>
            </a:r>
          </a:p>
          <a:p>
            <a:pPr marL="342900" lvl="0" indent="-342900">
              <a:buClr>
                <a:srgbClr val="00843D"/>
              </a:buClr>
              <a:buFont typeface="+mj-lt"/>
              <a:buAutoNum type="arabicPeriod"/>
            </a:pPr>
            <a:r>
              <a:rPr lang="sv-SE" sz="1500" dirty="0" smtClean="0">
                <a:solidFill>
                  <a:prstClr val="black"/>
                </a:solidFill>
              </a:rPr>
              <a:t>Styrelse</a:t>
            </a:r>
          </a:p>
          <a:p>
            <a:pPr marL="342900" lvl="0" indent="-342900">
              <a:buClr>
                <a:srgbClr val="00843D"/>
              </a:buClr>
              <a:buFont typeface="+mj-lt"/>
              <a:buAutoNum type="arabicPeriod"/>
            </a:pPr>
            <a:r>
              <a:rPr lang="sv-SE" sz="1500" dirty="0" smtClean="0">
                <a:solidFill>
                  <a:prstClr val="black"/>
                </a:solidFill>
              </a:rPr>
              <a:t>Stadgar</a:t>
            </a:r>
          </a:p>
          <a:p>
            <a:pPr marL="342900" lvl="0" indent="-342900">
              <a:buClr>
                <a:srgbClr val="00843D"/>
              </a:buClr>
              <a:buFont typeface="+mj-lt"/>
              <a:buAutoNum type="arabicPeriod"/>
            </a:pPr>
            <a:r>
              <a:rPr lang="sv-SE" sz="1500" dirty="0" smtClean="0">
                <a:solidFill>
                  <a:prstClr val="black"/>
                </a:solidFill>
              </a:rPr>
              <a:t>Ändamål</a:t>
            </a:r>
          </a:p>
          <a:p>
            <a:pPr marL="342900" lvl="0" indent="-342900">
              <a:buClr>
                <a:srgbClr val="00843D"/>
              </a:buClr>
              <a:buFont typeface="+mj-lt"/>
              <a:buAutoNum type="arabicPeriod"/>
            </a:pPr>
            <a:r>
              <a:rPr lang="sv-SE" sz="1500" dirty="0" smtClean="0">
                <a:solidFill>
                  <a:prstClr val="black"/>
                </a:solidFill>
              </a:rPr>
              <a:t>Krav på revisor</a:t>
            </a:r>
          </a:p>
          <a:p>
            <a:pPr marL="342900" indent="-342900">
              <a:buClr>
                <a:srgbClr val="00843D"/>
              </a:buClr>
              <a:buFont typeface="+mj-lt"/>
              <a:buAutoNum type="arabicPeriod"/>
            </a:pPr>
            <a:r>
              <a:rPr lang="sv-SE" sz="1500" dirty="0" smtClean="0">
                <a:solidFill>
                  <a:prstClr val="black"/>
                </a:solidFill>
              </a:rPr>
              <a:t>Registrering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500" dirty="0" smtClean="0"/>
              <a:t>Medlemsinsatser, från 1 krona och uppåt</a:t>
            </a: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015A-E99D-F349-8959-A1A61B3B1ED8}" type="slidenum">
              <a:rPr lang="sv-SE" smtClean="0"/>
              <a:pPr/>
              <a:t>3</a:t>
            </a:fld>
            <a:endParaRPr lang="sv-SE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Styrning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v-SE" dirty="0" smtClean="0"/>
              <a:t>Ideell förening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600" dirty="0" smtClean="0"/>
              <a:t>Det står en ideell förening fritt att reglera styrningen i sina stadgar. 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600" dirty="0" smtClean="0"/>
              <a:t>Normalt är att ideella föreningar kallar till årsmöte där varje medlem har rätt att rösta samt att årsmötet utser styrelse som företräder föreningen utåt.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600" dirty="0" smtClean="0"/>
              <a:t>Det finns inga hinder mot andra organisatoriska upplägg såvida dessa följer föreningens stadgar.</a:t>
            </a:r>
            <a:endParaRPr lang="sv-SE" sz="1500" dirty="0" smtClean="0"/>
          </a:p>
          <a:p>
            <a:pPr marL="0" indent="0">
              <a:buNone/>
            </a:pPr>
            <a:endParaRPr lang="sv-SE" sz="1500" dirty="0" smtClean="0"/>
          </a:p>
          <a:p>
            <a:pPr>
              <a:buNone/>
            </a:pP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v-SE" dirty="0" smtClean="0"/>
              <a:t>Ekonomisk förening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600" dirty="0" smtClean="0"/>
              <a:t>Högsta beslutande organ är föreningsstämman.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600" dirty="0" smtClean="0"/>
              <a:t>Om annat inte regleras i stadgarna har varje medlem en röst vid föreningsstämman.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600" dirty="0" smtClean="0"/>
              <a:t>Styrelsen företräder föreningen mot tredje man och tecknar dess firma i likhet med ett aktiebolag.</a:t>
            </a:r>
          </a:p>
          <a:p>
            <a:pPr marL="342900" indent="-342900">
              <a:buFont typeface="+mj-lt"/>
              <a:buAutoNum type="arabicPeriod"/>
            </a:pPr>
            <a:r>
              <a:rPr lang="sv-SE" sz="1600" dirty="0" smtClean="0"/>
              <a:t>Styrelsen får begränsas av bestämmelser i stadgarna eller befogenhetsinskränkningar från föreningsstämman. </a:t>
            </a:r>
          </a:p>
          <a:p>
            <a:pPr marL="0" indent="0">
              <a:buNone/>
            </a:pPr>
            <a:endParaRPr lang="sv-SE" sz="1600" dirty="0" smtClean="0"/>
          </a:p>
          <a:p>
            <a:pPr marL="0" indent="0">
              <a:buNone/>
            </a:pPr>
            <a:endParaRPr lang="sv-SE" dirty="0" smtClean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015A-E99D-F349-8959-A1A61B3B1ED8}" type="slidenum">
              <a:rPr lang="sv-SE" smtClean="0"/>
              <a:pPr/>
              <a:t>4</a:t>
            </a:fld>
            <a:endParaRPr lang="sv-SE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18572" y="228865"/>
            <a:ext cx="7920470" cy="1094798"/>
          </a:xfrm>
        </p:spPr>
        <p:txBody>
          <a:bodyPr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Inkomstbeskattning </a:t>
            </a:r>
            <a:r>
              <a:rPr lang="sv-SE" dirty="0" smtClean="0">
                <a:solidFill>
                  <a:schemeClr val="tx1"/>
                </a:solidFill>
              </a:rPr>
              <a:t>i föreningen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018573" y="1400478"/>
            <a:ext cx="3923818" cy="343785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v-SE" dirty="0" smtClean="0"/>
              <a:t>Ideell förening</a:t>
            </a:r>
          </a:p>
          <a:p>
            <a:pPr marL="342900" indent="-342900">
              <a:buAutoNum type="arabicPeriod"/>
            </a:pPr>
            <a:r>
              <a:rPr lang="sv-SE" sz="1600" dirty="0" smtClean="0"/>
              <a:t>Eget skattesubjekt om föreningen är en juridisk person.</a:t>
            </a:r>
          </a:p>
          <a:p>
            <a:pPr marL="342900" indent="-342900">
              <a:buFont typeface="Arial"/>
              <a:buAutoNum type="arabicPeriod"/>
            </a:pPr>
            <a:r>
              <a:rPr lang="sv-SE" sz="1600" dirty="0" smtClean="0"/>
              <a:t>Skattesatsen för beskattningsbar inkomst är 22 %. </a:t>
            </a:r>
          </a:p>
          <a:p>
            <a:pPr marL="342900" indent="-342900">
              <a:buAutoNum type="arabicPeriod"/>
            </a:pPr>
            <a:r>
              <a:rPr lang="sv-SE" sz="1600" dirty="0" smtClean="0"/>
              <a:t>Har inte rätt till skatteavdrag för utdelning till medlemmar.</a:t>
            </a:r>
          </a:p>
          <a:p>
            <a:pPr marL="342900" indent="-342900">
              <a:buFont typeface="Arial"/>
              <a:buAutoNum type="arabicPeriod"/>
            </a:pPr>
            <a:r>
              <a:rPr lang="sv-SE" sz="1600" dirty="0" smtClean="0"/>
              <a:t>Inkomster </a:t>
            </a:r>
            <a:r>
              <a:rPr lang="sv-SE" sz="1600" dirty="0" smtClean="0"/>
              <a:t>av ideell </a:t>
            </a:r>
            <a:r>
              <a:rPr lang="sv-SE" sz="1600" dirty="0" smtClean="0"/>
              <a:t>natur kan vara undantagna från skatt om vissa krav är uppfyllda (Gustavsviks </a:t>
            </a:r>
            <a:r>
              <a:rPr lang="sv-SE" sz="1600" dirty="0" err="1" smtClean="0"/>
              <a:t>fastighets-ägarförening</a:t>
            </a:r>
            <a:r>
              <a:rPr lang="sv-SE" sz="1600" dirty="0" smtClean="0"/>
              <a:t> uppfyller inte kraven).  </a:t>
            </a:r>
            <a:endParaRPr lang="sv-SE" sz="1600" dirty="0" smtClean="0"/>
          </a:p>
          <a:p>
            <a:pPr>
              <a:buNone/>
            </a:pPr>
            <a:endParaRPr lang="sv-SE" sz="1500" dirty="0" smtClean="0"/>
          </a:p>
          <a:p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5113487" y="1400478"/>
            <a:ext cx="3825555" cy="34378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v-SE" dirty="0" smtClean="0"/>
              <a:t>Ekonomisk förening</a:t>
            </a:r>
          </a:p>
          <a:p>
            <a:pPr marL="342900" indent="-342900">
              <a:buAutoNum type="arabicPeriod"/>
            </a:pPr>
            <a:r>
              <a:rPr lang="sv-SE" sz="1600" dirty="0" smtClean="0"/>
              <a:t>Eget skattesubjekt.</a:t>
            </a:r>
          </a:p>
          <a:p>
            <a:pPr marL="342900" indent="-342900">
              <a:buFont typeface="Arial"/>
              <a:buAutoNum type="arabicPeriod"/>
            </a:pPr>
            <a:r>
              <a:rPr lang="sv-SE" sz="1600" dirty="0" smtClean="0"/>
              <a:t>Skattesatsen för en ekonomisk förening är liksom för övriga juridiska personer 22 %. </a:t>
            </a:r>
          </a:p>
          <a:p>
            <a:pPr marL="342900" indent="-342900">
              <a:buAutoNum type="arabicPeriod"/>
            </a:pPr>
            <a:r>
              <a:rPr lang="sv-SE" sz="1600" dirty="0" smtClean="0"/>
              <a:t>Har under vissa förhållanden rätt till skatteavdrag för utdelning till </a:t>
            </a:r>
            <a:r>
              <a:rPr lang="sv-SE" sz="1600" dirty="0" smtClean="0"/>
              <a:t>medlemmar (bl.a. insatsutdelning).</a:t>
            </a:r>
            <a:endParaRPr lang="sv-SE" sz="1600" dirty="0" smtClean="0"/>
          </a:p>
          <a:p>
            <a:pPr>
              <a:buNone/>
            </a:pPr>
            <a:endParaRPr lang="sv-SE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015A-E99D-F349-8959-A1A61B3B1ED8}" type="slidenum">
              <a:rPr lang="sv-SE" smtClean="0"/>
              <a:pPr/>
              <a:t>5</a:t>
            </a:fld>
            <a:endParaRPr lang="sv-SE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Beskattning hos medlemmen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v-SE" dirty="0" smtClean="0"/>
              <a:t>Ideell förening</a:t>
            </a:r>
          </a:p>
          <a:p>
            <a:pPr marL="0" indent="0">
              <a:buNone/>
            </a:pPr>
            <a:r>
              <a:rPr lang="sv-SE" sz="1500" dirty="0" smtClean="0"/>
              <a:t>Utdelning till medlemmar anses främmande i en ideell förening. Frågan om beskattning hos medlemmarna har därför inte behandlats av Skatteverket eller i rättslitteraturen. </a:t>
            </a:r>
          </a:p>
          <a:p>
            <a:pPr>
              <a:buNone/>
            </a:pP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v-SE" dirty="0" smtClean="0"/>
              <a:t>Ekonomisk förening</a:t>
            </a:r>
          </a:p>
          <a:p>
            <a:pPr marL="0" indent="0">
              <a:buNone/>
            </a:pPr>
            <a:r>
              <a:rPr lang="sv-SE" sz="1500" dirty="0" smtClean="0"/>
              <a:t>Medlem beskattas för vinstutdelning med 30 % om föreningen är en kooperativ förening (mer om detta följer) och annars med 25 %.</a:t>
            </a:r>
            <a:endParaRPr lang="sv-SE" sz="1500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015A-E99D-F349-8959-A1A61B3B1ED8}" type="slidenum">
              <a:rPr lang="sv-SE" smtClean="0"/>
              <a:pPr/>
              <a:t>6</a:t>
            </a:fld>
            <a:endParaRPr lang="sv-SE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derrubrik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sv-SE" dirty="0" smtClean="0"/>
              <a:t>Varför bedriva </a:t>
            </a:r>
            <a:r>
              <a:rPr lang="sv-SE" dirty="0" smtClean="0"/>
              <a:t>Gustavsviks fastighetsägarförenings verksamheten </a:t>
            </a:r>
            <a:r>
              <a:rPr lang="sv-SE" dirty="0" smtClean="0"/>
              <a:t>i en ekonomisk förening?</a:t>
            </a:r>
          </a:p>
          <a:p>
            <a:endParaRPr lang="sv-SE" dirty="0" smtClean="0"/>
          </a:p>
          <a:p>
            <a:endParaRPr lang="sv-SE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v-SE" dirty="0" smtClean="0">
                <a:solidFill>
                  <a:schemeClr val="tx1"/>
                </a:solidFill>
              </a:rPr>
              <a:t>Verksamheten idag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983848" y="1400478"/>
            <a:ext cx="7500395" cy="37421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sv-SE" dirty="0" smtClean="0"/>
              <a:t>Bedrivs genom Gustavsviks </a:t>
            </a:r>
            <a:r>
              <a:rPr lang="sv-SE" dirty="0" smtClean="0"/>
              <a:t>fastighetsägarförening:</a:t>
            </a:r>
            <a:endParaRPr lang="sv-SE" dirty="0" smtClean="0"/>
          </a:p>
          <a:p>
            <a:r>
              <a:rPr lang="sv-SE" dirty="0" smtClean="0"/>
              <a:t>med </a:t>
            </a:r>
            <a:r>
              <a:rPr lang="sv-SE" dirty="0" smtClean="0"/>
              <a:t>syfte att tillvarata medlemmarnas gemensamma intressen;</a:t>
            </a:r>
          </a:p>
          <a:p>
            <a:r>
              <a:rPr lang="sv-SE" dirty="0" smtClean="0"/>
              <a:t>genom att äga och förvalta markområden i Gustavsvik samt uppbära avgift för skötsel och vård av vägar och andra för gemensamt bruk befintliga anordningar</a:t>
            </a:r>
            <a:r>
              <a:rPr lang="sv-SE" dirty="0" smtClean="0"/>
              <a:t>.</a:t>
            </a:r>
          </a:p>
          <a:p>
            <a:r>
              <a:rPr lang="sv-SE" dirty="0" smtClean="0"/>
              <a:t>Föreningen anges vara ideell i inkomstdeklarationen.</a:t>
            </a:r>
            <a:endParaRPr lang="sv-SE" dirty="0" smtClean="0"/>
          </a:p>
          <a:p>
            <a:endParaRPr lang="sv-SE" dirty="0" smtClean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015A-E99D-F349-8959-A1A61B3B1ED8}" type="slidenum">
              <a:rPr lang="sv-SE" smtClean="0"/>
              <a:pPr/>
              <a:t>8</a:t>
            </a:fld>
            <a:endParaRPr lang="sv-SE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>
                <a:solidFill>
                  <a:schemeClr val="tx1"/>
                </a:solidFill>
              </a:rPr>
              <a:t>Begränsningar i ideella föreningars verksamhet</a:t>
            </a: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sv-SE" dirty="0" smtClean="0"/>
              <a:t>En ideell förening kan i huvudsak bedriva tre former av verksamhet: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200" u="sng" dirty="0" smtClean="0"/>
              <a:t>Ideell verksamhet </a:t>
            </a:r>
            <a:r>
              <a:rPr lang="sv-SE" sz="2200" dirty="0" smtClean="0"/>
              <a:t>till ändamål att främja medlemmarnas </a:t>
            </a:r>
            <a:r>
              <a:rPr lang="sv-SE" sz="2200" u="sng" dirty="0" smtClean="0"/>
              <a:t>ekonomiska intressen </a:t>
            </a:r>
            <a:r>
              <a:rPr lang="sv-SE" sz="2200" dirty="0" smtClean="0"/>
              <a:t>(t.ex. fackförbund),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200" u="sng" dirty="0" smtClean="0"/>
              <a:t>Ekonomisk verksamhet </a:t>
            </a:r>
            <a:r>
              <a:rPr lang="sv-SE" sz="2200" dirty="0" smtClean="0"/>
              <a:t>till ändamål att främja </a:t>
            </a:r>
            <a:r>
              <a:rPr lang="sv-SE" sz="2200" u="sng" dirty="0" smtClean="0"/>
              <a:t>ideella intressen </a:t>
            </a:r>
            <a:r>
              <a:rPr lang="sv-SE" sz="2200" dirty="0" smtClean="0"/>
              <a:t>(t.ex. en hemslöjdsbutik), eller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200" u="sng" dirty="0" smtClean="0"/>
              <a:t>Ideell verksamhet </a:t>
            </a:r>
            <a:r>
              <a:rPr lang="sv-SE" sz="2200" dirty="0" smtClean="0"/>
              <a:t>med syfte att främja </a:t>
            </a:r>
            <a:r>
              <a:rPr lang="sv-SE" sz="2200" u="sng" dirty="0" smtClean="0"/>
              <a:t>ideella intressen </a:t>
            </a:r>
            <a:r>
              <a:rPr lang="sv-SE" sz="2200" dirty="0" smtClean="0"/>
              <a:t>vilket torde vara normalfallet.</a:t>
            </a:r>
          </a:p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2015A-E99D-F349-8959-A1A61B3B1ED8}" type="slidenum">
              <a:rPr lang="sv-SE" smtClean="0"/>
              <a:pPr/>
              <a:t>9</a:t>
            </a:fld>
            <a:endParaRPr lang="sv-SE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hlford">
  <a:themeElements>
    <a:clrScheme name="Ahlford 1">
      <a:dk1>
        <a:sysClr val="windowText" lastClr="000000"/>
      </a:dk1>
      <a:lt1>
        <a:sysClr val="window" lastClr="FFFFFF"/>
      </a:lt1>
      <a:dk2>
        <a:srgbClr val="004C97"/>
      </a:dk2>
      <a:lt2>
        <a:srgbClr val="002855"/>
      </a:lt2>
      <a:accent1>
        <a:srgbClr val="00843D"/>
      </a:accent1>
      <a:accent2>
        <a:srgbClr val="046A38"/>
      </a:accent2>
      <a:accent3>
        <a:srgbClr val="7E7E74"/>
      </a:accent3>
      <a:accent4>
        <a:srgbClr val="51534A"/>
      </a:accent4>
      <a:accent5>
        <a:srgbClr val="AF272F"/>
      </a:accent5>
      <a:accent6>
        <a:srgbClr val="7C2529"/>
      </a:accent6>
      <a:hlink>
        <a:srgbClr val="004C97"/>
      </a:hlink>
      <a:folHlink>
        <a:srgbClr val="00285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Ahlford</Template>
  <TotalTime>4676</TotalTime>
  <Words>733</Words>
  <Application>Microsoft Office PowerPoint</Application>
  <PresentationFormat>Bildspel på skärmen (16:10)</PresentationFormat>
  <Paragraphs>90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12</vt:i4>
      </vt:variant>
    </vt:vector>
  </HeadingPairs>
  <TitlesOfParts>
    <vt:vector size="13" baseType="lpstr">
      <vt:lpstr>Ahlford</vt:lpstr>
      <vt:lpstr>Bild 1</vt:lpstr>
      <vt:lpstr>En snabb överblick</vt:lpstr>
      <vt:lpstr>Formella krav</vt:lpstr>
      <vt:lpstr>Styrning</vt:lpstr>
      <vt:lpstr>Inkomstbeskattning i föreningen</vt:lpstr>
      <vt:lpstr>Beskattning hos medlemmen</vt:lpstr>
      <vt:lpstr>Bild 7</vt:lpstr>
      <vt:lpstr>Verksamheten idag</vt:lpstr>
      <vt:lpstr>Begränsningar i ideella föreningars verksamhet</vt:lpstr>
      <vt:lpstr>Planering och försäljning av fastigheter i Gustavsviks fastighetsägarförening</vt:lpstr>
      <vt:lpstr>Verkan av planering och försäljning av fastigheter i Gustavsviks fastighetsägarförening</vt:lpstr>
      <vt:lpstr>Försäljning av fastigheter och utdelning i en ekonomisk förening</vt:lpstr>
    </vt:vector>
  </TitlesOfParts>
  <Company>Ahlford Advokatbyrå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martin.bjurenlind</dc:creator>
  <cp:lastModifiedBy>Användaren</cp:lastModifiedBy>
  <cp:revision>470</cp:revision>
  <dcterms:created xsi:type="dcterms:W3CDTF">2015-03-03T13:19:49Z</dcterms:created>
  <dcterms:modified xsi:type="dcterms:W3CDTF">2015-05-08T09:20:57Z</dcterms:modified>
</cp:coreProperties>
</file>